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3" d="100"/>
          <a:sy n="113" d="100"/>
        </p:scale>
        <p:origin x="4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5781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ssets/infographic_ful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9601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33C8B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알림서비스 신청 방법 (전체 6단계)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57200" y="713232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QR코드로 식품안전나라에서 신청하고, 국민비서에서 알림 수신을 설정합니다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457200" y="1170432"/>
            <a:ext cx="9144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33C8B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STEP 1–3 · 식품안전나라에서 신청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457200" y="1536192"/>
            <a:ext cx="3576218" cy="2286000"/>
          </a:xfrm>
          <a:prstGeom prst="roundRect">
            <a:avLst>
              <a:gd name="adj" fmla="val 3600"/>
            </a:avLst>
          </a:prstGeom>
          <a:solidFill>
            <a:srgbClr val="F6F8FB"/>
          </a:solidFill>
          <a:ln w="12700">
            <a:solidFill>
              <a:srgbClr val="E2E6EC"/>
            </a:solidFill>
            <a:prstDash val="solid"/>
          </a:ln>
          <a:effectLst>
            <a:outerShdw blurRad="63500" dist="25400" dir="5400000" algn="bl" rotWithShape="0">
              <a:srgbClr val="1F2937">
                <a:alpha val="10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621792" y="1682496"/>
            <a:ext cx="329184" cy="329184"/>
          </a:xfrm>
          <a:prstGeom prst="ellipse">
            <a:avLst/>
          </a:prstGeom>
          <a:solidFill>
            <a:srgbClr val="033C8B"/>
          </a:solidFill>
          <a:ln/>
        </p:spPr>
      </p:sp>
      <p:sp>
        <p:nvSpPr>
          <p:cNvPr id="7" name="Text 5"/>
          <p:cNvSpPr/>
          <p:nvPr/>
        </p:nvSpPr>
        <p:spPr>
          <a:xfrm>
            <a:off x="621792" y="1682496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1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060704" y="1664208"/>
            <a:ext cx="283555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3232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QR 코드 스캔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640080" y="2066544"/>
            <a:ext cx="321045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식품안전나라 누리집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(foodsafetykorea.go.kr) 방문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664665" y="2569464"/>
            <a:ext cx="1161288" cy="1161288"/>
          </a:xfrm>
          <a:prstGeom prst="roundRect">
            <a:avLst>
              <a:gd name="adj" fmla="val 3150"/>
            </a:avLst>
          </a:prstGeom>
          <a:solidFill>
            <a:srgbClr val="FFFFFF"/>
          </a:solidFill>
          <a:ln w="12700">
            <a:solidFill>
              <a:srgbClr val="E2E6EC"/>
            </a:solidFill>
            <a:prstDash val="solid"/>
          </a:ln>
          <a:effectLst>
            <a:outerShdw blurRad="50800" dist="12700" dir="5400000" algn="bl" rotWithShape="0">
              <a:srgbClr val="1F2937">
                <a:alpha val="13000"/>
              </a:srgbClr>
            </a:outerShdw>
          </a:effectLst>
        </p:spPr>
      </p:sp>
      <p:pic>
        <p:nvPicPr>
          <p:cNvPr id="11" name="Image 0" descr="assets/step1_q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0385" y="2615184"/>
            <a:ext cx="1069848" cy="1069848"/>
          </a:xfrm>
          <a:prstGeom prst="rect">
            <a:avLst/>
          </a:prstGeom>
        </p:spPr>
      </p:pic>
      <p:sp>
        <p:nvSpPr>
          <p:cNvPr id="12" name="Shape 9"/>
          <p:cNvSpPr/>
          <p:nvPr/>
        </p:nvSpPr>
        <p:spPr>
          <a:xfrm>
            <a:off x="4307738" y="1536192"/>
            <a:ext cx="3576218" cy="2286000"/>
          </a:xfrm>
          <a:prstGeom prst="roundRect">
            <a:avLst>
              <a:gd name="adj" fmla="val 3600"/>
            </a:avLst>
          </a:prstGeom>
          <a:solidFill>
            <a:srgbClr val="F6F8FB"/>
          </a:solidFill>
          <a:ln w="12700">
            <a:solidFill>
              <a:srgbClr val="E2E6EC"/>
            </a:solidFill>
            <a:prstDash val="solid"/>
          </a:ln>
          <a:effectLst>
            <a:outerShdw blurRad="63500" dist="25400" dir="5400000" algn="bl" rotWithShape="0">
              <a:srgbClr val="1F2937">
                <a:alpha val="10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4472330" y="1682496"/>
            <a:ext cx="329184" cy="329184"/>
          </a:xfrm>
          <a:prstGeom prst="ellipse">
            <a:avLst/>
          </a:prstGeom>
          <a:solidFill>
            <a:srgbClr val="033C8B"/>
          </a:solidFill>
          <a:ln/>
        </p:spPr>
      </p:sp>
      <p:sp>
        <p:nvSpPr>
          <p:cNvPr id="14" name="Text 11"/>
          <p:cNvSpPr/>
          <p:nvPr/>
        </p:nvSpPr>
        <p:spPr>
          <a:xfrm>
            <a:off x="4472330" y="1682496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2</a:t>
            </a:r>
            <a:endParaRPr lang="en-US" sz="1500" dirty="0"/>
          </a:p>
        </p:txBody>
      </p:sp>
      <p:sp>
        <p:nvSpPr>
          <p:cNvPr id="15" name="Text 12"/>
          <p:cNvSpPr/>
          <p:nvPr/>
        </p:nvSpPr>
        <p:spPr>
          <a:xfrm>
            <a:off x="4911242" y="1664208"/>
            <a:ext cx="283555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3232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알림서비스 신청 클릭</a:t>
            </a:r>
            <a:endParaRPr lang="en-US" sz="1600" dirty="0"/>
          </a:p>
        </p:txBody>
      </p:sp>
      <p:sp>
        <p:nvSpPr>
          <p:cNvPr id="16" name="Text 13"/>
          <p:cNvSpPr/>
          <p:nvPr/>
        </p:nvSpPr>
        <p:spPr>
          <a:xfrm>
            <a:off x="4490618" y="2066544"/>
            <a:ext cx="321045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[국민비서] 알림서비스 배너에서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'신청하기' 선택</a:t>
            </a:r>
            <a:endParaRPr lang="en-US" sz="1200" dirty="0"/>
          </a:p>
        </p:txBody>
      </p:sp>
      <p:sp>
        <p:nvSpPr>
          <p:cNvPr id="17" name="Shape 14"/>
          <p:cNvSpPr/>
          <p:nvPr/>
        </p:nvSpPr>
        <p:spPr>
          <a:xfrm>
            <a:off x="5411892" y="2569464"/>
            <a:ext cx="1367911" cy="1161288"/>
          </a:xfrm>
          <a:prstGeom prst="roundRect">
            <a:avLst>
              <a:gd name="adj" fmla="val 3150"/>
            </a:avLst>
          </a:prstGeom>
          <a:solidFill>
            <a:srgbClr val="FFFFFF"/>
          </a:solidFill>
          <a:ln w="12700">
            <a:solidFill>
              <a:srgbClr val="E2E6EC"/>
            </a:solidFill>
            <a:prstDash val="solid"/>
          </a:ln>
          <a:effectLst>
            <a:outerShdw blurRad="50800" dist="12700" dir="5400000" algn="bl" rotWithShape="0">
              <a:srgbClr val="1F2937">
                <a:alpha val="13000"/>
              </a:srgbClr>
            </a:outerShdw>
          </a:effectLst>
        </p:spPr>
      </p:sp>
      <p:pic>
        <p:nvPicPr>
          <p:cNvPr id="18" name="Image 1" descr="assets/step2_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57612" y="2615184"/>
            <a:ext cx="1276471" cy="1069848"/>
          </a:xfrm>
          <a:prstGeom prst="rect">
            <a:avLst/>
          </a:prstGeom>
        </p:spPr>
      </p:pic>
      <p:sp>
        <p:nvSpPr>
          <p:cNvPr id="19" name="Shape 15"/>
          <p:cNvSpPr/>
          <p:nvPr/>
        </p:nvSpPr>
        <p:spPr>
          <a:xfrm>
            <a:off x="8158277" y="1536192"/>
            <a:ext cx="3576218" cy="2286000"/>
          </a:xfrm>
          <a:prstGeom prst="roundRect">
            <a:avLst>
              <a:gd name="adj" fmla="val 3600"/>
            </a:avLst>
          </a:prstGeom>
          <a:solidFill>
            <a:srgbClr val="F6F8FB"/>
          </a:solidFill>
          <a:ln w="12700">
            <a:solidFill>
              <a:srgbClr val="E2E6EC"/>
            </a:solidFill>
            <a:prstDash val="solid"/>
          </a:ln>
          <a:effectLst>
            <a:outerShdw blurRad="63500" dist="25400" dir="5400000" algn="bl" rotWithShape="0">
              <a:srgbClr val="1F2937">
                <a:alpha val="10000"/>
              </a:srgbClr>
            </a:outerShdw>
          </a:effectLst>
        </p:spPr>
      </p:sp>
      <p:sp>
        <p:nvSpPr>
          <p:cNvPr id="20" name="Shape 16"/>
          <p:cNvSpPr/>
          <p:nvPr/>
        </p:nvSpPr>
        <p:spPr>
          <a:xfrm>
            <a:off x="8322869" y="1682496"/>
            <a:ext cx="329184" cy="329184"/>
          </a:xfrm>
          <a:prstGeom prst="ellipse">
            <a:avLst/>
          </a:prstGeom>
          <a:solidFill>
            <a:srgbClr val="033C8B"/>
          </a:solidFill>
          <a:ln/>
        </p:spPr>
      </p:sp>
      <p:sp>
        <p:nvSpPr>
          <p:cNvPr id="21" name="Text 17"/>
          <p:cNvSpPr/>
          <p:nvPr/>
        </p:nvSpPr>
        <p:spPr>
          <a:xfrm>
            <a:off x="8322869" y="1682496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3</a:t>
            </a:r>
            <a:endParaRPr lang="en-US" sz="1500" dirty="0"/>
          </a:p>
        </p:txBody>
      </p:sp>
      <p:sp>
        <p:nvSpPr>
          <p:cNvPr id="22" name="Text 18"/>
          <p:cNvSpPr/>
          <p:nvPr/>
        </p:nvSpPr>
        <p:spPr>
          <a:xfrm>
            <a:off x="8761781" y="1664208"/>
            <a:ext cx="283555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3232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신청서 작성</a:t>
            </a:r>
            <a:endParaRPr lang="en-US" sz="1600" dirty="0"/>
          </a:p>
        </p:txBody>
      </p:sp>
      <p:sp>
        <p:nvSpPr>
          <p:cNvPr id="23" name="Text 19"/>
          <p:cNvSpPr/>
          <p:nvPr/>
        </p:nvSpPr>
        <p:spPr>
          <a:xfrm>
            <a:off x="8341157" y="2066544"/>
            <a:ext cx="321045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정보 입력 후 '신청(변경)'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버튼 클릭</a:t>
            </a:r>
            <a:endParaRPr lang="en-US" sz="1200" dirty="0"/>
          </a:p>
        </p:txBody>
      </p:sp>
      <p:sp>
        <p:nvSpPr>
          <p:cNvPr id="24" name="Shape 20"/>
          <p:cNvSpPr/>
          <p:nvPr/>
        </p:nvSpPr>
        <p:spPr>
          <a:xfrm>
            <a:off x="9482938" y="2569464"/>
            <a:ext cx="926896" cy="1161288"/>
          </a:xfrm>
          <a:prstGeom prst="roundRect">
            <a:avLst>
              <a:gd name="adj" fmla="val 3946"/>
            </a:avLst>
          </a:prstGeom>
          <a:solidFill>
            <a:srgbClr val="FFFFFF"/>
          </a:solidFill>
          <a:ln w="12700">
            <a:solidFill>
              <a:srgbClr val="E2E6EC"/>
            </a:solidFill>
            <a:prstDash val="solid"/>
          </a:ln>
          <a:effectLst>
            <a:outerShdw blurRad="50800" dist="12700" dir="5400000" algn="bl" rotWithShape="0">
              <a:srgbClr val="1F2937">
                <a:alpha val="13000"/>
              </a:srgbClr>
            </a:outerShdw>
          </a:effectLst>
        </p:spPr>
      </p:sp>
      <p:pic>
        <p:nvPicPr>
          <p:cNvPr id="25" name="Image 2" descr="assets/step3_form.jpe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8658" y="2615184"/>
            <a:ext cx="835456" cy="1069848"/>
          </a:xfrm>
          <a:prstGeom prst="rect">
            <a:avLst/>
          </a:prstGeom>
        </p:spPr>
      </p:pic>
      <p:sp>
        <p:nvSpPr>
          <p:cNvPr id="26" name="Text 21"/>
          <p:cNvSpPr/>
          <p:nvPr/>
        </p:nvSpPr>
        <p:spPr>
          <a:xfrm>
            <a:off x="457200" y="4023360"/>
            <a:ext cx="9144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62D44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STEP 4–6 · 국민비서 가입 및 알림 설정</a:t>
            </a:r>
            <a:endParaRPr lang="en-US" sz="1600" dirty="0"/>
          </a:p>
        </p:txBody>
      </p:sp>
      <p:sp>
        <p:nvSpPr>
          <p:cNvPr id="27" name="Shape 22"/>
          <p:cNvSpPr/>
          <p:nvPr/>
        </p:nvSpPr>
        <p:spPr>
          <a:xfrm>
            <a:off x="457200" y="4389120"/>
            <a:ext cx="3576218" cy="2286000"/>
          </a:xfrm>
          <a:prstGeom prst="roundRect">
            <a:avLst>
              <a:gd name="adj" fmla="val 3600"/>
            </a:avLst>
          </a:prstGeom>
          <a:solidFill>
            <a:srgbClr val="F6F8FB"/>
          </a:solidFill>
          <a:ln w="12700">
            <a:solidFill>
              <a:srgbClr val="E2E6EC"/>
            </a:solidFill>
            <a:prstDash val="solid"/>
          </a:ln>
          <a:effectLst>
            <a:outerShdw blurRad="63500" dist="25400" dir="5400000" algn="bl" rotWithShape="0">
              <a:srgbClr val="1F2937">
                <a:alpha val="10000"/>
              </a:srgbClr>
            </a:outerShdw>
          </a:effectLst>
        </p:spPr>
      </p:sp>
      <p:sp>
        <p:nvSpPr>
          <p:cNvPr id="28" name="Shape 23"/>
          <p:cNvSpPr/>
          <p:nvPr/>
        </p:nvSpPr>
        <p:spPr>
          <a:xfrm>
            <a:off x="621792" y="4535424"/>
            <a:ext cx="329184" cy="329184"/>
          </a:xfrm>
          <a:prstGeom prst="ellipse">
            <a:avLst/>
          </a:prstGeom>
          <a:solidFill>
            <a:srgbClr val="C62D44"/>
          </a:solidFill>
          <a:ln/>
        </p:spPr>
      </p:sp>
      <p:sp>
        <p:nvSpPr>
          <p:cNvPr id="29" name="Text 24"/>
          <p:cNvSpPr/>
          <p:nvPr/>
        </p:nvSpPr>
        <p:spPr>
          <a:xfrm>
            <a:off x="621792" y="4535424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4</a:t>
            </a:r>
            <a:endParaRPr lang="en-US" sz="1500" dirty="0"/>
          </a:p>
        </p:txBody>
      </p:sp>
      <p:sp>
        <p:nvSpPr>
          <p:cNvPr id="30" name="Text 25"/>
          <p:cNvSpPr/>
          <p:nvPr/>
        </p:nvSpPr>
        <p:spPr>
          <a:xfrm>
            <a:off x="1060704" y="4517136"/>
            <a:ext cx="283555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3232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국민비서 신규가입</a:t>
            </a:r>
            <a:endParaRPr lang="en-US" sz="1600" dirty="0"/>
          </a:p>
        </p:txBody>
      </p:sp>
      <p:sp>
        <p:nvSpPr>
          <p:cNvPr id="31" name="Text 26"/>
          <p:cNvSpPr/>
          <p:nvPr/>
        </p:nvSpPr>
        <p:spPr>
          <a:xfrm>
            <a:off x="640080" y="4919472"/>
            <a:ext cx="321045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팝업으로 연결되는 국민비서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(ips.go.kr)에서 신규가입</a:t>
            </a:r>
            <a:endParaRPr lang="en-US" sz="1200" dirty="0"/>
          </a:p>
        </p:txBody>
      </p:sp>
      <p:sp>
        <p:nvSpPr>
          <p:cNvPr id="32" name="Shape 27"/>
          <p:cNvSpPr/>
          <p:nvPr/>
        </p:nvSpPr>
        <p:spPr>
          <a:xfrm>
            <a:off x="1719082" y="5422392"/>
            <a:ext cx="1052455" cy="1161288"/>
          </a:xfrm>
          <a:prstGeom prst="roundRect">
            <a:avLst>
              <a:gd name="adj" fmla="val 3475"/>
            </a:avLst>
          </a:prstGeom>
          <a:solidFill>
            <a:srgbClr val="FFFFFF"/>
          </a:solidFill>
          <a:ln w="12700">
            <a:solidFill>
              <a:srgbClr val="E2E6EC"/>
            </a:solidFill>
            <a:prstDash val="solid"/>
          </a:ln>
          <a:effectLst>
            <a:outerShdw blurRad="50800" dist="12700" dir="5400000" algn="bl" rotWithShape="0">
              <a:srgbClr val="1F2937">
                <a:alpha val="13000"/>
              </a:srgbClr>
            </a:outerShdw>
          </a:effectLst>
        </p:spPr>
      </p:sp>
      <p:pic>
        <p:nvPicPr>
          <p:cNvPr id="33" name="Image 3" descr="assets/step4_signup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4802" y="5468112"/>
            <a:ext cx="961015" cy="1069848"/>
          </a:xfrm>
          <a:prstGeom prst="rect">
            <a:avLst/>
          </a:prstGeom>
        </p:spPr>
      </p:pic>
      <p:sp>
        <p:nvSpPr>
          <p:cNvPr id="34" name="Shape 28"/>
          <p:cNvSpPr/>
          <p:nvPr/>
        </p:nvSpPr>
        <p:spPr>
          <a:xfrm>
            <a:off x="4307738" y="4389120"/>
            <a:ext cx="3576218" cy="2286000"/>
          </a:xfrm>
          <a:prstGeom prst="roundRect">
            <a:avLst>
              <a:gd name="adj" fmla="val 3600"/>
            </a:avLst>
          </a:prstGeom>
          <a:solidFill>
            <a:srgbClr val="F6F8FB"/>
          </a:solidFill>
          <a:ln w="12700">
            <a:solidFill>
              <a:srgbClr val="E2E6EC"/>
            </a:solidFill>
            <a:prstDash val="solid"/>
          </a:ln>
          <a:effectLst>
            <a:outerShdw blurRad="63500" dist="25400" dir="5400000" algn="bl" rotWithShape="0">
              <a:srgbClr val="1F2937">
                <a:alpha val="10000"/>
              </a:srgbClr>
            </a:outerShdw>
          </a:effectLst>
        </p:spPr>
      </p:sp>
      <p:sp>
        <p:nvSpPr>
          <p:cNvPr id="35" name="Shape 29"/>
          <p:cNvSpPr/>
          <p:nvPr/>
        </p:nvSpPr>
        <p:spPr>
          <a:xfrm>
            <a:off x="4472330" y="4535424"/>
            <a:ext cx="329184" cy="329184"/>
          </a:xfrm>
          <a:prstGeom prst="ellipse">
            <a:avLst/>
          </a:prstGeom>
          <a:solidFill>
            <a:srgbClr val="C62D44"/>
          </a:solidFill>
          <a:ln/>
        </p:spPr>
      </p:sp>
      <p:sp>
        <p:nvSpPr>
          <p:cNvPr id="36" name="Text 30"/>
          <p:cNvSpPr/>
          <p:nvPr/>
        </p:nvSpPr>
        <p:spPr>
          <a:xfrm>
            <a:off x="4472330" y="4535424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5</a:t>
            </a:r>
            <a:endParaRPr lang="en-US" sz="1500" dirty="0"/>
          </a:p>
        </p:txBody>
      </p:sp>
      <p:sp>
        <p:nvSpPr>
          <p:cNvPr id="37" name="Text 31"/>
          <p:cNvSpPr/>
          <p:nvPr/>
        </p:nvSpPr>
        <p:spPr>
          <a:xfrm>
            <a:off x="4911242" y="4517136"/>
            <a:ext cx="283555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3232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수신채널 선택</a:t>
            </a:r>
            <a:endParaRPr lang="en-US" sz="1600" dirty="0"/>
          </a:p>
        </p:txBody>
      </p:sp>
      <p:sp>
        <p:nvSpPr>
          <p:cNvPr id="38" name="Text 32"/>
          <p:cNvSpPr/>
          <p:nvPr/>
        </p:nvSpPr>
        <p:spPr>
          <a:xfrm>
            <a:off x="4490618" y="4919472"/>
            <a:ext cx="321045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카카오톡·네이버 등 원하는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알림 수신채널 선택</a:t>
            </a:r>
            <a:endParaRPr lang="en-US" sz="1200" dirty="0"/>
          </a:p>
        </p:txBody>
      </p:sp>
      <p:sp>
        <p:nvSpPr>
          <p:cNvPr id="39" name="Shape 33"/>
          <p:cNvSpPr/>
          <p:nvPr/>
        </p:nvSpPr>
        <p:spPr>
          <a:xfrm>
            <a:off x="5752948" y="5422392"/>
            <a:ext cx="685800" cy="1161288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12700">
            <a:solidFill>
              <a:srgbClr val="E2E6EC"/>
            </a:solidFill>
            <a:prstDash val="solid"/>
          </a:ln>
          <a:effectLst>
            <a:outerShdw blurRad="50800" dist="12700" dir="5400000" algn="bl" rotWithShape="0">
              <a:srgbClr val="1F2937">
                <a:alpha val="13000"/>
              </a:srgbClr>
            </a:outerShdw>
          </a:effectLst>
        </p:spPr>
      </p:sp>
      <p:pic>
        <p:nvPicPr>
          <p:cNvPr id="40" name="Image 4" descr="assets/step5_channel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98668" y="5468112"/>
            <a:ext cx="594360" cy="1069848"/>
          </a:xfrm>
          <a:prstGeom prst="rect">
            <a:avLst/>
          </a:prstGeom>
        </p:spPr>
      </p:pic>
      <p:sp>
        <p:nvSpPr>
          <p:cNvPr id="41" name="Shape 34"/>
          <p:cNvSpPr/>
          <p:nvPr/>
        </p:nvSpPr>
        <p:spPr>
          <a:xfrm>
            <a:off x="8158277" y="4389120"/>
            <a:ext cx="3576218" cy="2286000"/>
          </a:xfrm>
          <a:prstGeom prst="roundRect">
            <a:avLst>
              <a:gd name="adj" fmla="val 3600"/>
            </a:avLst>
          </a:prstGeom>
          <a:solidFill>
            <a:srgbClr val="F6F8FB"/>
          </a:solidFill>
          <a:ln w="12700">
            <a:solidFill>
              <a:srgbClr val="E2E6EC"/>
            </a:solidFill>
            <a:prstDash val="solid"/>
          </a:ln>
          <a:effectLst>
            <a:outerShdw blurRad="63500" dist="25400" dir="5400000" algn="bl" rotWithShape="0">
              <a:srgbClr val="1F2937">
                <a:alpha val="10000"/>
              </a:srgbClr>
            </a:outerShdw>
          </a:effectLst>
        </p:spPr>
      </p:sp>
      <p:sp>
        <p:nvSpPr>
          <p:cNvPr id="42" name="Shape 35"/>
          <p:cNvSpPr/>
          <p:nvPr/>
        </p:nvSpPr>
        <p:spPr>
          <a:xfrm>
            <a:off x="8322869" y="4535424"/>
            <a:ext cx="329184" cy="329184"/>
          </a:xfrm>
          <a:prstGeom prst="ellipse">
            <a:avLst/>
          </a:prstGeom>
          <a:solidFill>
            <a:srgbClr val="C62D44"/>
          </a:solidFill>
          <a:ln/>
        </p:spPr>
      </p:sp>
      <p:sp>
        <p:nvSpPr>
          <p:cNvPr id="43" name="Text 36"/>
          <p:cNvSpPr/>
          <p:nvPr/>
        </p:nvSpPr>
        <p:spPr>
          <a:xfrm>
            <a:off x="8322869" y="4535424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6</a:t>
            </a:r>
            <a:endParaRPr lang="en-US" sz="1500" dirty="0"/>
          </a:p>
        </p:txBody>
      </p:sp>
      <p:sp>
        <p:nvSpPr>
          <p:cNvPr id="44" name="Text 37"/>
          <p:cNvSpPr/>
          <p:nvPr/>
        </p:nvSpPr>
        <p:spPr>
          <a:xfrm>
            <a:off x="8761781" y="4517136"/>
            <a:ext cx="283555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23232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알림서비스 선택</a:t>
            </a:r>
            <a:endParaRPr lang="en-US" sz="1600" dirty="0"/>
          </a:p>
        </p:txBody>
      </p:sp>
      <p:sp>
        <p:nvSpPr>
          <p:cNvPr id="45" name="Text 38"/>
          <p:cNvSpPr/>
          <p:nvPr/>
        </p:nvSpPr>
        <p:spPr>
          <a:xfrm>
            <a:off x="8341157" y="4919472"/>
            <a:ext cx="321045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'식품등 회수·판매중지 알림서비스'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dirty="0">
                <a:solidFill>
                  <a:srgbClr val="6B6F76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체크 후 완료</a:t>
            </a:r>
            <a:endParaRPr lang="en-US" sz="1200" dirty="0"/>
          </a:p>
        </p:txBody>
      </p:sp>
      <p:sp>
        <p:nvSpPr>
          <p:cNvPr id="46" name="Shape 39"/>
          <p:cNvSpPr/>
          <p:nvPr/>
        </p:nvSpPr>
        <p:spPr>
          <a:xfrm>
            <a:off x="9603486" y="5422392"/>
            <a:ext cx="685800" cy="1161288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12700">
            <a:solidFill>
              <a:srgbClr val="E2E6EC"/>
            </a:solidFill>
            <a:prstDash val="solid"/>
          </a:ln>
          <a:effectLst>
            <a:outerShdw blurRad="50800" dist="12700" dir="5400000" algn="bl" rotWithShape="0">
              <a:srgbClr val="1F2937">
                <a:alpha val="13000"/>
              </a:srgbClr>
            </a:outerShdw>
          </a:effectLst>
        </p:spPr>
      </p:sp>
      <p:pic>
        <p:nvPicPr>
          <p:cNvPr id="47" name="Image 5" descr="assets/step6_servic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49206" y="5468112"/>
            <a:ext cx="594360" cy="106984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111</Words>
  <Application>Microsoft Office PowerPoint</Application>
  <PresentationFormat>와이드스크린</PresentationFormat>
  <Paragraphs>30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Malgun Gothic</vt:lpstr>
      <vt:lpstr>Malgun Gothic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Administrator</cp:lastModifiedBy>
  <cp:revision>2</cp:revision>
  <dcterms:created xsi:type="dcterms:W3CDTF">2026-08-05T07:15:20Z</dcterms:created>
  <dcterms:modified xsi:type="dcterms:W3CDTF">2026-08-05T07:21:34Z</dcterms:modified>
</cp:coreProperties>
</file>